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329" r:id="rId5"/>
    <p:sldId id="258" r:id="rId6"/>
    <p:sldId id="266" r:id="rId7"/>
    <p:sldId id="262" r:id="rId8"/>
    <p:sldId id="263" r:id="rId9"/>
    <p:sldId id="264" r:id="rId10"/>
    <p:sldId id="2328" r:id="rId11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1" autoAdjust="0"/>
    <p:restoredTop sz="94660"/>
  </p:normalViewPr>
  <p:slideViewPr>
    <p:cSldViewPr>
      <p:cViewPr varScale="1">
        <p:scale>
          <a:sx n="100" d="100"/>
          <a:sy n="100" d="100"/>
        </p:scale>
        <p:origin x="10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9BB5-274B-4B0B-AB9A-89E49947F9FC}" type="datetimeFigureOut">
              <a:rPr lang="zh-TW" altLang="en-US" smtClean="0"/>
              <a:t>2025/3/17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9A69F-F9FE-4A21-B357-5BA92896E0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07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C70B7-3B4D-42D6-8537-3B41BB6DB054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D4D2-B75B-4A42-B7BC-EEBA7DF19D4B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6AC6-CEFE-4807-89D4-B984322BCC1F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60DFB-176C-4B5C-8DC6-7651CF6DA39F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8979" y="954024"/>
            <a:ext cx="8972924" cy="4953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234C-D1B5-4522-AD65-50BE2AA9EBB6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0" y="115823"/>
            <a:ext cx="9126220" cy="542925"/>
          </a:xfrm>
          <a:custGeom>
            <a:avLst/>
            <a:gdLst/>
            <a:ahLst/>
            <a:cxnLst/>
            <a:rect l="l" t="t" r="r" b="b"/>
            <a:pathLst>
              <a:path w="9126220" h="542925">
                <a:moveTo>
                  <a:pt x="9125712" y="0"/>
                </a:moveTo>
                <a:lnTo>
                  <a:pt x="0" y="0"/>
                </a:lnTo>
                <a:lnTo>
                  <a:pt x="0" y="542543"/>
                </a:lnTo>
                <a:lnTo>
                  <a:pt x="9125712" y="542543"/>
                </a:lnTo>
                <a:lnTo>
                  <a:pt x="9125712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3890" y="118694"/>
            <a:ext cx="3268979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F069-6135-4887-A649-863DF07BD046}" type="datetime1">
              <a:rPr lang="en-US" altLang="zh-TW" smtClean="0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91318" y="6563664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7046" y="2228799"/>
            <a:ext cx="2063114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4000" spc="5" dirty="0" err="1"/>
              <a:t>企業名稱</a:t>
            </a:r>
            <a:r>
              <a:rPr sz="4000" spc="5" dirty="0"/>
              <a:t> </a:t>
            </a:r>
            <a:r>
              <a:rPr lang="zh-TW" altLang="en-US" sz="4000" spc="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sz="4000" spc="5" dirty="0" err="1"/>
              <a:t>主題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121909" y="3914597"/>
            <a:ext cx="19500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zh-TW" altLang="en-US" dirty="0">
                <a:latin typeface="Microsoft JhengHei"/>
                <a:cs typeface="Microsoft JhengHei"/>
              </a:rPr>
              <a:t>簡報者</a:t>
            </a:r>
            <a:r>
              <a:rPr sz="1800" dirty="0">
                <a:latin typeface="Microsoft JhengHei"/>
                <a:cs typeface="Microsoft JhengHei"/>
              </a:rPr>
              <a:t>：姓名</a:t>
            </a:r>
            <a:r>
              <a:rPr sz="1800" spc="-10" dirty="0">
                <a:latin typeface="Microsoft JhengHei"/>
                <a:cs typeface="Microsoft JhengHei"/>
              </a:rPr>
              <a:t>/</a:t>
            </a:r>
            <a:r>
              <a:rPr sz="1800" dirty="0">
                <a:latin typeface="Microsoft JhengHei"/>
                <a:cs typeface="Microsoft JhengHei"/>
              </a:rPr>
              <a:t>職稱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38312" y="403427"/>
            <a:ext cx="1176422" cy="583033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F03E7E1-D72D-FD34-B663-2BED53A6B33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1</a:t>
            </a:fld>
            <a:endParaRPr lang="en-US" altLang="zh-TW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B59E41F-E6F5-025E-99EF-0730EE739332}"/>
              </a:ext>
            </a:extLst>
          </p:cNvPr>
          <p:cNvSpPr txBox="1"/>
          <p:nvPr/>
        </p:nvSpPr>
        <p:spPr>
          <a:xfrm>
            <a:off x="304800" y="218761"/>
            <a:ext cx="139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附件</a:t>
            </a:r>
            <a:r>
              <a:rPr lang="en-US" altLang="zh-TW" dirty="0"/>
              <a:t>3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BAD18-FB01-B03F-D672-BC1EBBA66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A245D56-6063-8FE3-3F62-5595D21640E8}"/>
              </a:ext>
            </a:extLst>
          </p:cNvPr>
          <p:cNvSpPr txBox="1"/>
          <p:nvPr/>
        </p:nvSpPr>
        <p:spPr>
          <a:xfrm>
            <a:off x="10316718" y="656366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708611-53B3-3093-9927-E2DB2D90E8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10</a:t>
            </a:fld>
            <a:endParaRPr lang="en-US" altLang="zh-TW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03E18CD-C888-8D27-2AC4-7374B5324B83}"/>
              </a:ext>
            </a:extLst>
          </p:cNvPr>
          <p:cNvSpPr/>
          <p:nvPr/>
        </p:nvSpPr>
        <p:spPr>
          <a:xfrm>
            <a:off x="3195436" y="2319071"/>
            <a:ext cx="5801128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9600" b="1" dirty="0">
                <a:solidFill>
                  <a:schemeClr val="accent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/>
                <a:sym typeface="Arial"/>
              </a:rPr>
              <a:t>感</a:t>
            </a:r>
            <a:r>
              <a:rPr kumimoji="0" lang="zh-TW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Arial"/>
                <a:sym typeface="Arial"/>
              </a:rPr>
              <a:t>謝聆聽</a:t>
            </a:r>
            <a:endParaRPr kumimoji="0" lang="zh-TW" altLang="en-US" sz="96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49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26220" cy="977265"/>
            <a:chOff x="1524000" y="0"/>
            <a:chExt cx="9126220" cy="977265"/>
          </a:xfrm>
        </p:grpSpPr>
        <p:sp>
          <p:nvSpPr>
            <p:cNvPr id="3" name="object 3"/>
            <p:cNvSpPr/>
            <p:nvPr/>
          </p:nvSpPr>
          <p:spPr>
            <a:xfrm>
              <a:off x="1524000" y="115823"/>
              <a:ext cx="9126220" cy="542925"/>
            </a:xfrm>
            <a:custGeom>
              <a:avLst/>
              <a:gdLst/>
              <a:ahLst/>
              <a:cxnLst/>
              <a:rect l="l" t="t" r="r" b="b"/>
              <a:pathLst>
                <a:path w="9126220" h="542925">
                  <a:moveTo>
                    <a:pt x="9125712" y="0"/>
                  </a:moveTo>
                  <a:lnTo>
                    <a:pt x="0" y="0"/>
                  </a:lnTo>
                  <a:lnTo>
                    <a:pt x="0" y="542543"/>
                  </a:lnTo>
                  <a:lnTo>
                    <a:pt x="9125712" y="542543"/>
                  </a:lnTo>
                  <a:lnTo>
                    <a:pt x="9125712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14544" y="0"/>
              <a:ext cx="1055928" cy="97675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8944" y="0"/>
              <a:ext cx="1055928" cy="97675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89879" y="88214"/>
            <a:ext cx="1397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3600" dirty="0">
                <a:solidFill>
                  <a:srgbClr val="FFFFFF"/>
                </a:solidFill>
              </a:rPr>
              <a:t>目	錄</a:t>
            </a:r>
            <a:endParaRPr sz="3600" dirty="0"/>
          </a:p>
        </p:txBody>
      </p:sp>
      <p:sp>
        <p:nvSpPr>
          <p:cNvPr id="8" name="object 8"/>
          <p:cNvSpPr txBox="1"/>
          <p:nvPr/>
        </p:nvSpPr>
        <p:spPr>
          <a:xfrm>
            <a:off x="4038600" y="1064971"/>
            <a:ext cx="5944107" cy="387708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sz="2800" spc="5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一、企業</a:t>
            </a:r>
            <a:r>
              <a:rPr lang="zh-TW" altLang="en-US" sz="2800" spc="5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簡介</a:t>
            </a:r>
            <a:endParaRPr lang="en-US" altLang="zh-TW" sz="2800" spc="5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lang="zh-TW" altLang="en-US" sz="2800" spc="5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二、企業接班狀況</a:t>
            </a:r>
            <a:endParaRPr lang="en-US" altLang="zh-TW" sz="2800" spc="5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lang="zh-TW" altLang="en-US" sz="2800" spc="5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三、轉型課題</a:t>
            </a:r>
            <a:endParaRPr lang="en-US" altLang="zh-TW" sz="2800" spc="5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lang="zh-TW" altLang="en-US" sz="2800" spc="5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四、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轉型專案規劃</a:t>
            </a:r>
            <a:endParaRPr lang="en-US" altLang="zh-TW" sz="2800" spc="5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五、預期成效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11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六、</a:t>
            </a:r>
            <a:r>
              <a:rPr lang="zh-TW" altLang="en-US" sz="2800" spc="5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推動項目與經費說明</a:t>
            </a:r>
            <a:endParaRPr sz="28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5110" y="5653158"/>
            <a:ext cx="6621780" cy="910506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34975" marR="245110" indent="-344805">
              <a:lnSpc>
                <a:spcPct val="100000"/>
              </a:lnSpc>
              <a:spcBef>
                <a:spcPts val="340"/>
              </a:spcBef>
            </a:pP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＊簡報時間</a:t>
            </a:r>
            <a:r>
              <a:rPr lang="en-US" altLang="zh-TW"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8</a:t>
            </a: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分</a:t>
            </a:r>
            <a:r>
              <a:rPr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鐘</a:t>
            </a: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，請</a:t>
            </a:r>
            <a:r>
              <a:rPr lang="zh-TW" altLang="en-US"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以本範本頁數為限，至多不要超過</a:t>
            </a:r>
            <a:r>
              <a:rPr lang="en-US" altLang="zh-TW"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10</a:t>
            </a:r>
            <a:r>
              <a:rPr lang="zh-TW" altLang="en-US"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頁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＊微軟正黑體、黑色字</a:t>
            </a:r>
            <a:r>
              <a:rPr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體</a:t>
            </a: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，簡</a:t>
            </a:r>
            <a:r>
              <a:rPr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報</a:t>
            </a: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字體</a:t>
            </a:r>
            <a:r>
              <a:rPr sz="1600" spc="-2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建</a:t>
            </a:r>
            <a:r>
              <a:rPr sz="1600" spc="5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議大</a:t>
            </a:r>
            <a:r>
              <a:rPr sz="1600" spc="-1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於</a:t>
            </a:r>
            <a:r>
              <a:rPr sz="160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14pt</a:t>
            </a:r>
            <a:endParaRPr lang="en-US" sz="1600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90805">
              <a:lnSpc>
                <a:spcPct val="100000"/>
              </a:lnSpc>
              <a:spcBef>
                <a:spcPts val="505"/>
              </a:spcBef>
            </a:pPr>
            <a:r>
              <a:rPr lang="zh-TW" altLang="en-US" sz="1600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 * 本簡報因屬於開放式分享，建議可用較為活潑、圖文說明的形式為主</a:t>
            </a:r>
            <a:endParaRPr lang="en-US" sz="1600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3232E0E6-31FC-01CC-0E72-A975E35EFA4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0144F-9E00-C164-CBB1-C9178C879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402504D-0A32-9BB3-EAB3-0CAFDF181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0" y="118694"/>
            <a:ext cx="3886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spc="-1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4E4021F-A94A-CE8B-C0BB-7F6AD63B5C5E}"/>
              </a:ext>
            </a:extLst>
          </p:cNvPr>
          <p:cNvSpPr txBox="1"/>
          <p:nvPr/>
        </p:nvSpPr>
        <p:spPr>
          <a:xfrm>
            <a:off x="2929127" y="981455"/>
            <a:ext cx="5758180" cy="571310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34975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企業發展簡介</a:t>
            </a:r>
            <a:endParaRPr lang="en-US" altLang="zh-TW" sz="1600" b="1" spc="5" dirty="0">
              <a:solidFill>
                <a:srgbClr val="F795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4975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核心產品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/</a:t>
            </a:r>
            <a:r>
              <a:rPr lang="zh-TW" altLang="en-US" sz="1600" b="1" spc="-20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服</a:t>
            </a: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務、目標市場</a:t>
            </a:r>
            <a:r>
              <a:rPr lang="zh-TW" altLang="en-US" sz="1600" b="1" spc="-20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、主力客戶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5E376C-0116-647C-7D7A-FC83A56FE9F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553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67A09-0002-4A96-459E-80239C348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5007537-6777-C2CE-392C-4D6987A1F2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0" y="118694"/>
            <a:ext cx="3886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spc="-1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CE143F8-3722-BA2C-CE1C-29C721CD0EAA}"/>
              </a:ext>
            </a:extLst>
          </p:cNvPr>
          <p:cNvSpPr txBox="1"/>
          <p:nvPr/>
        </p:nvSpPr>
        <p:spPr>
          <a:xfrm>
            <a:off x="2929127" y="981455"/>
            <a:ext cx="5758180" cy="286617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34975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企業經營情形</a:t>
            </a:r>
            <a:endParaRPr lang="zh-TW" altLang="en-US" sz="1600" b="1" spc="-20" dirty="0">
              <a:solidFill>
                <a:srgbClr val="F795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11470C-B3A2-9D88-9127-A91670586EA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4</a:t>
            </a:fld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9FF5FB2-7090-FC7F-3D11-0F94B5461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72334"/>
              </p:ext>
            </p:extLst>
          </p:nvPr>
        </p:nvGraphicFramePr>
        <p:xfrm>
          <a:off x="228600" y="1447800"/>
          <a:ext cx="11658599" cy="49529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3191097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762915914"/>
                    </a:ext>
                  </a:extLst>
                </a:gridCol>
                <a:gridCol w="6095999">
                  <a:extLst>
                    <a:ext uri="{9D8B030D-6E8A-4147-A177-3AD203B41FA5}">
                      <a16:colId xmlns:a16="http://schemas.microsoft.com/office/drawing/2014/main" val="1992101221"/>
                    </a:ext>
                  </a:extLst>
                </a:gridCol>
              </a:tblGrid>
              <a:tr h="429528">
                <a:tc rowSpan="3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近三年營業額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2022</a:t>
                      </a: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8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/>
                </a:tc>
                <a:extLst>
                  <a:ext uri="{0D108BD9-81ED-4DB2-BD59-A6C34878D82A}">
                    <a16:rowId xmlns:a16="http://schemas.microsoft.com/office/drawing/2014/main" val="1654361739"/>
                  </a:ext>
                </a:extLst>
              </a:tr>
              <a:tr h="4295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</a:t>
                      </a: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8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/>
                </a:tc>
                <a:extLst>
                  <a:ext uri="{0D108BD9-81ED-4DB2-BD59-A6C34878D82A}">
                    <a16:rowId xmlns:a16="http://schemas.microsoft.com/office/drawing/2014/main" val="3195265254"/>
                  </a:ext>
                </a:extLst>
              </a:tr>
              <a:tr h="4295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</a:t>
                      </a: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8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/>
                </a:tc>
                <a:extLst>
                  <a:ext uri="{0D108BD9-81ED-4DB2-BD59-A6C34878D82A}">
                    <a16:rowId xmlns:a16="http://schemas.microsoft.com/office/drawing/2014/main" val="1646427749"/>
                  </a:ext>
                </a:extLst>
              </a:tr>
              <a:tr h="53691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國外國內營收比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</a:t>
                      </a:r>
                      <a:r>
                        <a:rPr lang="en-US" alt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</a:t>
                      </a: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__%</a:t>
                      </a:r>
                      <a:r>
                        <a:rPr lang="zh-TW" alt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______%</a:t>
                      </a:r>
                      <a:endParaRPr lang="zh-TW" sz="18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58284" marR="5828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869452"/>
                  </a:ext>
                </a:extLst>
              </a:tr>
              <a:tr h="1516772">
                <a:tc gridSpan="3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歷年獲輔導</a:t>
                      </a:r>
                      <a:r>
                        <a:rPr lang="en-US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獲獎紀錄：</a:t>
                      </a:r>
                    </a:p>
                  </a:txBody>
                  <a:tcPr marL="58284" marR="58284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81225"/>
                  </a:ext>
                </a:extLst>
              </a:tr>
              <a:tr h="1610732">
                <a:tc gridSpan="3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zh-TW" sz="18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專利：</a:t>
                      </a:r>
                    </a:p>
                  </a:txBody>
                  <a:tcPr marL="58284" marR="58284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7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8600" y="118694"/>
            <a:ext cx="3886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接班狀況</a:t>
            </a:r>
            <a:endParaRPr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9127" y="981455"/>
            <a:ext cx="5758180" cy="532838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34975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企業</a:t>
            </a: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組織架構、</a:t>
            </a: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接班概況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(</a:t>
            </a: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如接班</a:t>
            </a:r>
            <a:r>
              <a:rPr sz="1600" b="1" spc="-20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情</a:t>
            </a: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形、</a:t>
            </a:r>
            <a:r>
              <a:rPr sz="1600" b="1" spc="-20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負</a:t>
            </a: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責業</a:t>
            </a:r>
            <a:r>
              <a:rPr sz="1600" b="1" spc="-20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務</a:t>
            </a:r>
            <a:r>
              <a:rPr sz="1600" b="1" spc="5" dirty="0" err="1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等</a:t>
            </a: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，接班梯隊對未來發展之規劃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)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DC6564-DE7B-2912-639F-DFA23916D9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5</a:t>
            </a:fld>
            <a:endParaRPr lang="en-US" altLang="zh-T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CCED0-48C9-F113-B6EB-F182FA29C8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B4B76EF-7E3B-4BAB-41A3-8FE8F5472D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8600" y="118694"/>
            <a:ext cx="3886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轉型課題</a:t>
            </a:r>
            <a:endParaRPr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2A8EDE5-6426-64E1-F010-E571C3C55D37}"/>
              </a:ext>
            </a:extLst>
          </p:cNvPr>
          <p:cNvSpPr txBox="1"/>
          <p:nvPr/>
        </p:nvSpPr>
        <p:spPr>
          <a:xfrm>
            <a:off x="2929127" y="981455"/>
            <a:ext cx="5758180" cy="286617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34975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企業面臨的具體問題或瓶頸，或因應未來發展所要做的改變</a:t>
            </a:r>
            <a:endParaRPr lang="en-US" altLang="zh-TW" sz="1600" b="1" spc="5" dirty="0">
              <a:solidFill>
                <a:srgbClr val="F795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FAD3DA-CCAF-C0D6-13FF-B08F45A1AD3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639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8600" y="152400"/>
            <a:ext cx="4568063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轉型專案規劃</a:t>
            </a:r>
            <a:endParaRPr spc="-1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144646" y="990600"/>
            <a:ext cx="6151753" cy="1066317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379095" indent="-287020">
              <a:lnSpc>
                <a:spcPct val="100000"/>
              </a:lnSpc>
              <a:spcBef>
                <a:spcPts val="334"/>
              </a:spcBef>
              <a:buFont typeface="Arial MT"/>
              <a:buChar char="•"/>
              <a:tabLst>
                <a:tab pos="379095" algn="l"/>
                <a:tab pos="379730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數位應用導入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(</a:t>
            </a: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預計導入之科技工具、選擇原因與執行方法，期待改善什麼作業流程或創造新商業模式</a:t>
            </a:r>
            <a:endParaRPr lang="en-US" altLang="zh-TW" sz="1600" b="1" spc="5" dirty="0">
              <a:solidFill>
                <a:srgbClr val="F795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379095" indent="-287020">
              <a:lnSpc>
                <a:spcPct val="100000"/>
              </a:lnSpc>
              <a:spcBef>
                <a:spcPts val="334"/>
              </a:spcBef>
              <a:buFont typeface="Arial MT"/>
              <a:buChar char="•"/>
              <a:tabLst>
                <a:tab pos="379095" algn="l"/>
                <a:tab pos="379730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梯隊培育規劃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(</a:t>
            </a: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因應數位轉型或導入數位應用，所展開之培訓或相關配套措施</a:t>
            </a:r>
            <a:r>
              <a:rPr lang="en-US" altLang="zh-TW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24000" y="115823"/>
            <a:ext cx="9126220" cy="542925"/>
          </a:xfrm>
          <a:custGeom>
            <a:avLst/>
            <a:gdLst/>
            <a:ahLst/>
            <a:cxnLst/>
            <a:rect l="l" t="t" r="r" b="b"/>
            <a:pathLst>
              <a:path w="9126220" h="542925">
                <a:moveTo>
                  <a:pt x="9125712" y="0"/>
                </a:moveTo>
                <a:lnTo>
                  <a:pt x="0" y="0"/>
                </a:lnTo>
                <a:lnTo>
                  <a:pt x="0" y="505968"/>
                </a:lnTo>
                <a:lnTo>
                  <a:pt x="0" y="542544"/>
                </a:lnTo>
                <a:lnTo>
                  <a:pt x="9125712" y="542544"/>
                </a:lnTo>
                <a:lnTo>
                  <a:pt x="9125712" y="505968"/>
                </a:lnTo>
                <a:lnTo>
                  <a:pt x="9125712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48125" y="152400"/>
            <a:ext cx="408241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預期成效</a:t>
            </a:r>
            <a:endParaRPr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15640" y="974752"/>
            <a:ext cx="5760720" cy="701648"/>
            <a:chOff x="3453383" y="621790"/>
            <a:chExt cx="5760720" cy="1130809"/>
          </a:xfrm>
        </p:grpSpPr>
        <p:sp>
          <p:nvSpPr>
            <p:cNvPr id="7" name="object 7"/>
            <p:cNvSpPr/>
            <p:nvPr/>
          </p:nvSpPr>
          <p:spPr>
            <a:xfrm>
              <a:off x="3453383" y="621790"/>
              <a:ext cx="5760720" cy="902209"/>
            </a:xfrm>
            <a:custGeom>
              <a:avLst/>
              <a:gdLst/>
              <a:ahLst/>
              <a:cxnLst/>
              <a:rect l="l" t="t" r="r" b="b"/>
              <a:pathLst>
                <a:path w="5760720" h="646430">
                  <a:moveTo>
                    <a:pt x="5760720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5760720" y="646176"/>
                  </a:lnTo>
                  <a:lnTo>
                    <a:pt x="57607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53383" y="621790"/>
              <a:ext cx="5760720" cy="1130809"/>
            </a:xfrm>
            <a:custGeom>
              <a:avLst/>
              <a:gdLst/>
              <a:ahLst/>
              <a:cxnLst/>
              <a:rect l="l" t="t" r="r" b="b"/>
              <a:pathLst>
                <a:path w="5760720" h="646430">
                  <a:moveTo>
                    <a:pt x="0" y="646176"/>
                  </a:moveTo>
                  <a:lnTo>
                    <a:pt x="5760720" y="646176"/>
                  </a:lnTo>
                  <a:lnTo>
                    <a:pt x="5760720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24384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29000" y="1036968"/>
            <a:ext cx="5736590" cy="5187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030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質化效益</a:t>
            </a:r>
            <a:endParaRPr lang="en-US" altLang="zh-TW" sz="1600" b="1" spc="5" dirty="0">
              <a:solidFill>
                <a:srgbClr val="F795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367030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67030" algn="l"/>
                <a:tab pos="367665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量化效益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99DED51-317C-E9E7-37C5-476DDFE93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72078"/>
              </p:ext>
            </p:extLst>
          </p:nvPr>
        </p:nvGraphicFramePr>
        <p:xfrm>
          <a:off x="1524000" y="2195787"/>
          <a:ext cx="9126220" cy="24664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6978">
                  <a:extLst>
                    <a:ext uri="{9D8B030D-6E8A-4147-A177-3AD203B41FA5}">
                      <a16:colId xmlns:a16="http://schemas.microsoft.com/office/drawing/2014/main" val="1593609870"/>
                    </a:ext>
                  </a:extLst>
                </a:gridCol>
                <a:gridCol w="6539242">
                  <a:extLst>
                    <a:ext uri="{9D8B030D-6E8A-4147-A177-3AD203B41FA5}">
                      <a16:colId xmlns:a16="http://schemas.microsoft.com/office/drawing/2014/main" val="1347844484"/>
                    </a:ext>
                  </a:extLst>
                </a:gridCol>
              </a:tblGrid>
              <a:tr h="420863">
                <a:tc>
                  <a:txBody>
                    <a:bodyPr/>
                    <a:lstStyle/>
                    <a:p>
                      <a:pPr algn="ctr"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效益指標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效益說明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31628"/>
                  </a:ext>
                </a:extLst>
              </a:tr>
              <a:tr h="681854"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（範例）營業額提升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透過數位精準行銷工具導入，提升整體營業額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264332"/>
                  </a:ext>
                </a:extLst>
              </a:tr>
              <a:tr h="681854"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（範例）營運效率提升</a:t>
                      </a:r>
                      <a:endParaRPr lang="zh-TW" sz="1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透過智慧客服機器人系統，降低客服部人員加班時數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8164237"/>
                  </a:ext>
                </a:extLst>
              </a:tr>
              <a:tr h="681854"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（範例）工作流程縮短</a:t>
                      </a:r>
                      <a:endParaRPr lang="zh-TW" sz="1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接單處理流程需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5-7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天確認成立，縮短至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天可確認</a:t>
                      </a:r>
                      <a:endParaRPr lang="zh-TW" sz="1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9709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0653" y="118694"/>
            <a:ext cx="47720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推動項目與經費說明</a:t>
            </a:r>
            <a:endParaRPr spc="-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6718" y="656366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1800" y="1066800"/>
            <a:ext cx="6863334" cy="535402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379095" indent="-287020">
              <a:lnSpc>
                <a:spcPct val="100000"/>
              </a:lnSpc>
              <a:spcBef>
                <a:spcPts val="334"/>
              </a:spcBef>
              <a:buFont typeface="Arial MT"/>
              <a:buChar char="•"/>
              <a:tabLst>
                <a:tab pos="379095" algn="l"/>
                <a:tab pos="379730" algn="l"/>
              </a:tabLst>
            </a:pPr>
            <a:r>
              <a:rPr lang="zh-TW" altLang="en-US" sz="1600" b="1" spc="5" dirty="0">
                <a:solidFill>
                  <a:srgbClr val="F795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列明本年度企業數位轉型相關之資源投入（如軟硬體建置、專案人力投入、員工考證等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DB97AF6-6C13-4698-A11E-6639842163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n-US" altLang="zh-TW" smtClean="0"/>
              <a:t>9</a:t>
            </a:fld>
            <a:endParaRPr lang="en-US" altLang="zh-TW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A5BAF8F-FD2F-3F27-4454-FE95E9C40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06016"/>
              </p:ext>
            </p:extLst>
          </p:nvPr>
        </p:nvGraphicFramePr>
        <p:xfrm>
          <a:off x="1562099" y="2133600"/>
          <a:ext cx="9067801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6480">
                  <a:extLst>
                    <a:ext uri="{9D8B030D-6E8A-4147-A177-3AD203B41FA5}">
                      <a16:colId xmlns:a16="http://schemas.microsoft.com/office/drawing/2014/main" val="3212673445"/>
                    </a:ext>
                  </a:extLst>
                </a:gridCol>
                <a:gridCol w="2559993">
                  <a:extLst>
                    <a:ext uri="{9D8B030D-6E8A-4147-A177-3AD203B41FA5}">
                      <a16:colId xmlns:a16="http://schemas.microsoft.com/office/drawing/2014/main" val="1294121870"/>
                    </a:ext>
                  </a:extLst>
                </a:gridCol>
                <a:gridCol w="2881328">
                  <a:extLst>
                    <a:ext uri="{9D8B030D-6E8A-4147-A177-3AD203B41FA5}">
                      <a16:colId xmlns:a16="http://schemas.microsoft.com/office/drawing/2014/main" val="1575164887"/>
                    </a:ext>
                  </a:extLst>
                </a:gridCol>
              </a:tblGrid>
              <a:tr h="7888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推動項目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預計自主投入經費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（新臺幣元）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29867"/>
                  </a:ext>
                </a:extLst>
              </a:tr>
              <a:tr h="75221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（範例）數據可視化戰情室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6867370"/>
                  </a:ext>
                </a:extLst>
              </a:tr>
              <a:tr h="75221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（範例）塑膠模流分析系統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35089582"/>
                  </a:ext>
                </a:extLst>
              </a:tr>
              <a:tr h="67852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（範例）專案人力投入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240</a:t>
                      </a: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zh-TW" sz="16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人薪資約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240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zh-TW" sz="16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8803277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410</Words>
  <Application>Microsoft Office PowerPoint</Application>
  <PresentationFormat>寬螢幕</PresentationFormat>
  <Paragraphs>74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Arial MT</vt:lpstr>
      <vt:lpstr>Microsoft YaHei</vt:lpstr>
      <vt:lpstr>Microsoft JhengHei</vt:lpstr>
      <vt:lpstr>Microsoft JhengHei</vt:lpstr>
      <vt:lpstr>Calibri</vt:lpstr>
      <vt:lpstr>Office Theme</vt:lpstr>
      <vt:lpstr>企業名稱 計畫主題</vt:lpstr>
      <vt:lpstr>目 錄</vt:lpstr>
      <vt:lpstr>一、企業簡介</vt:lpstr>
      <vt:lpstr>一、企業簡介</vt:lpstr>
      <vt:lpstr>二、企業接班狀況</vt:lpstr>
      <vt:lpstr>三、轉型課題</vt:lpstr>
      <vt:lpstr>四、轉型專案規劃</vt:lpstr>
      <vt:lpstr>五、預期成效</vt:lpstr>
      <vt:lpstr>六、推動項目與經費說明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企業名稱 提案主題</dc:title>
  <dc:creator>A320</dc:creator>
  <cp:lastModifiedBy>林毅誠</cp:lastModifiedBy>
  <cp:revision>21</cp:revision>
  <dcterms:created xsi:type="dcterms:W3CDTF">2023-09-13T03:53:35Z</dcterms:created>
  <dcterms:modified xsi:type="dcterms:W3CDTF">2025-03-17T03:26:43Z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2023-09-13T00:00:00Z</vt:filetime>
  </property>
</Properties>
</file>